
<file path=[Content_Types].xml><?xml version="1.0" encoding="utf-8"?>
<Types xmlns="http://schemas.openxmlformats.org/package/2006/content-types">
  <Default Extension="jpeg" ContentType="image/jpeg"/>
  <Default Extension="jpg" ContentType="image/pn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7" r:id="rId4"/>
    <p:sldId id="286" r:id="rId5"/>
    <p:sldId id="287" r:id="rId6"/>
    <p:sldId id="288" r:id="rId7"/>
    <p:sldId id="285" r:id="rId8"/>
    <p:sldId id="289" r:id="rId9"/>
    <p:sldId id="290" r:id="rId10"/>
    <p:sldId id="291" r:id="rId11"/>
    <p:sldId id="292" r:id="rId12"/>
    <p:sldId id="269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1380" y="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2020/2/19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52yfjc.com/show.asp?id=1107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3.png"/><Relationship Id="rId4" Type="http://schemas.openxmlformats.org/officeDocument/2006/relationships/hyperlink" Target="http://www.52yfjc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jp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;/www.52yfjc.com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7" y="5052545"/>
            <a:ext cx="7776864" cy="882119"/>
          </a:xfrm>
        </p:spPr>
        <p:txBody>
          <a:bodyPr/>
          <a:lstStyle/>
          <a:p>
            <a:pPr algn="ctr"/>
            <a:r>
              <a:rPr lang="zh-CN" altLang="en-US" dirty="0"/>
              <a:t>数学与统计学院 杨凯  </a:t>
            </a:r>
            <a:endParaRPr lang="en-US" altLang="zh-CN" dirty="0"/>
          </a:p>
          <a:p>
            <a:pPr algn="ctr"/>
            <a:r>
              <a:rPr lang="en-US" altLang="zh-CN" dirty="0"/>
              <a:t>http://www.52yfjc.com</a:t>
            </a:r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17581" y="2996952"/>
            <a:ext cx="7547061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zh-CN" altLang="en-US" dirty="0"/>
              <a:t>新形势下的翻转课堂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419872" y="2274"/>
            <a:ext cx="5734204" cy="812658"/>
            <a:chOff x="3419872" y="2274"/>
            <a:chExt cx="5734204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3419872" y="2274"/>
              <a:ext cx="5734204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文本框 27">
              <a:extLst>
                <a:ext uri="{FF2B5EF4-FFF2-40B4-BE49-F238E27FC236}">
                  <a16:creationId xmlns:a16="http://schemas.microsoft.com/office/drawing/2014/main" id="{538B9DDD-4BE6-4AAD-9886-C53D2BCB37D1}"/>
                </a:ext>
              </a:extLst>
            </p:cNvPr>
            <p:cNvSpPr txBox="1"/>
            <p:nvPr/>
          </p:nvSpPr>
          <p:spPr>
            <a:xfrm>
              <a:off x="3642847" y="520846"/>
              <a:ext cx="2478256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-110">
                  <a:solidFill>
                    <a:schemeClr val="bg1">
                      <a:alpha val="81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en-US" altLang="zh-CN" sz="1000" b="0" dirty="0">
                  <a:solidFill>
                    <a:schemeClr val="bg1"/>
                  </a:solidFill>
                  <a:latin typeface="MS Reference Sans Serif" pitchFamily="34" charset="0"/>
                  <a:ea typeface="Arial Unicode MS" pitchFamily="34" charset="-122"/>
                  <a:cs typeface="Arial Unicode MS" pitchFamily="34" charset="-122"/>
                </a:rPr>
                <a:t>Changchun University of Technology</a:t>
              </a:r>
              <a:endParaRPr lang="zh-CN" altLang="en-US" sz="1000" b="0" dirty="0">
                <a:solidFill>
                  <a:schemeClr val="bg1"/>
                </a:solidFill>
                <a:latin typeface="MS Reference Sans Serif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8036" y="65347"/>
              <a:ext cx="2176102" cy="467221"/>
            </a:xfrm>
            <a:prstGeom prst="rect">
              <a:avLst/>
            </a:prstGeom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50" name="Picture 2" descr="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6613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848872" cy="513090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可以距离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WIFI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近一点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 蹭网神器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采用录课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辅导形式，可以有效规避直播卡顿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 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风险。见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1.2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和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1.4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节。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2.3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网速问题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307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2.4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其他技术问题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C9B89A29-F79E-4BE5-ADEF-9666EE4F837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43" t="14960" r="10526" b="48455"/>
          <a:stretch/>
        </p:blipFill>
        <p:spPr>
          <a:xfrm>
            <a:off x="5200848" y="2997532"/>
            <a:ext cx="2539504" cy="2508900"/>
          </a:xfrm>
          <a:prstGeom prst="rect">
            <a:avLst/>
          </a:prstGeom>
        </p:spPr>
      </p:pic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CE4420AE-A82D-4C66-93E5-EA8C11CA906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848872" cy="513090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超星学习通操作分模块视频演示教程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数统学院网络教学交流群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超星操作手册（教师版）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20B2079-4B2E-46DE-83FF-66457EE467F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3040732"/>
            <a:ext cx="2476500" cy="247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3981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539552" y="1484784"/>
            <a:ext cx="8208912" cy="4176464"/>
          </a:xfrm>
        </p:spPr>
        <p:txBody>
          <a:bodyPr>
            <a:normAutofit/>
          </a:bodyPr>
          <a:lstStyle/>
          <a:p>
            <a:pPr>
              <a:spcBef>
                <a:spcPts val="1800"/>
              </a:spcBef>
              <a:buFont typeface="Wingdings" pitchFamily="2" charset="2"/>
              <a:buChar char="Ø"/>
            </a:pPr>
            <a:r>
              <a:rPr lang="en-US" altLang="zh-CN" sz="28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PPT</a:t>
            </a:r>
            <a:r>
              <a:rPr lang="zh-CN" altLang="en-US" sz="2800" b="1" dirty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下载地址：</a:t>
            </a:r>
            <a:r>
              <a:rPr lang="en-US" altLang="zh-CN" sz="2800" b="1" dirty="0">
                <a:latin typeface="Times New Roman" pitchFamily="18" charset="0"/>
                <a:ea typeface="宋体" pitchFamily="2" charset="-122"/>
                <a:cs typeface="Times New Roman" pitchFamily="18" charset="0"/>
                <a:hlinkClick r:id="rId2"/>
              </a:rPr>
              <a:t>http://www.52yfjc.com/show.asp?id=1107</a:t>
            </a:r>
            <a:endParaRPr lang="en-US" altLang="zh-CN" sz="2800" b="1" dirty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>
              <a:spcBef>
                <a:spcPts val="1800"/>
              </a:spcBef>
              <a:buFont typeface="Wingdings" pitchFamily="2" charset="2"/>
              <a:buChar char="Ø"/>
            </a:pPr>
            <a:endParaRPr lang="en-US" altLang="zh-CN" sz="2800" b="1" u="sng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152E52"/>
                </a:solidFill>
                <a:effectLst/>
                <a:uLnTx/>
                <a:uFillTx/>
                <a:latin typeface="Arial"/>
                <a:ea typeface="微软雅黑"/>
                <a:cs typeface="+mn-cs"/>
              </a:rPr>
              <a:t>小结</a:t>
            </a:r>
            <a:endParaRPr kumimoji="0" lang="en-US" altLang="zh-CN" sz="2800" b="1" i="0" u="none" strike="noStrike" kern="1200" cap="none" spc="0" normalizeH="0" baseline="0" noProof="0" dirty="0">
              <a:ln>
                <a:noFill/>
              </a:ln>
              <a:solidFill>
                <a:srgbClr val="152E52"/>
              </a:solidFill>
              <a:effectLst/>
              <a:uLnTx/>
              <a:uFillTx/>
              <a:latin typeface="Arial"/>
              <a:ea typeface="微软雅黑"/>
              <a:cs typeface="+mn-cs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4102E38-500A-48F0-872D-0522C746E95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2780928"/>
            <a:ext cx="2984238" cy="2984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2916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2435504"/>
            <a:ext cx="8424936" cy="372980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1.1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现代网络教学模式探索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1.2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如何利用超星网络课程实现对学生的远程管理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1.3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超星（学习通）</a:t>
            </a: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+PPT+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语音直播实践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1.4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录制离线教学视频若干技术解答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79311" y="1100116"/>
            <a:ext cx="7547061" cy="1152128"/>
          </a:xfrm>
        </p:spPr>
        <p:txBody>
          <a:bodyPr/>
          <a:lstStyle/>
          <a:p>
            <a:pPr marL="182880" indent="0" algn="ctr">
              <a:buNone/>
            </a:pPr>
            <a:r>
              <a:rPr lang="zh-CN" altLang="en-US" dirty="0"/>
              <a:t>一、教学模式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419872" y="2274"/>
            <a:ext cx="5734204" cy="812658"/>
            <a:chOff x="3419872" y="2274"/>
            <a:chExt cx="5734204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3419872" y="2274"/>
              <a:ext cx="5734204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文本框 27">
              <a:extLst>
                <a:ext uri="{FF2B5EF4-FFF2-40B4-BE49-F238E27FC236}">
                  <a16:creationId xmlns:a16="http://schemas.microsoft.com/office/drawing/2014/main" id="{538B9DDD-4BE6-4AAD-9886-C53D2BCB37D1}"/>
                </a:ext>
              </a:extLst>
            </p:cNvPr>
            <p:cNvSpPr txBox="1"/>
            <p:nvPr/>
          </p:nvSpPr>
          <p:spPr>
            <a:xfrm>
              <a:off x="3642847" y="520846"/>
              <a:ext cx="2478256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-110">
                  <a:solidFill>
                    <a:schemeClr val="bg1">
                      <a:alpha val="81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en-US" altLang="zh-CN" sz="1000" b="0" dirty="0">
                  <a:solidFill>
                    <a:schemeClr val="bg1"/>
                  </a:solidFill>
                  <a:latin typeface="MS Reference Sans Serif" pitchFamily="34" charset="0"/>
                  <a:ea typeface="Arial Unicode MS" pitchFamily="34" charset="-122"/>
                  <a:cs typeface="Arial Unicode MS" pitchFamily="34" charset="-122"/>
                </a:rPr>
                <a:t>Changchun University of Technology</a:t>
              </a:r>
              <a:endParaRPr lang="zh-CN" altLang="en-US" sz="1000" b="0" dirty="0">
                <a:solidFill>
                  <a:schemeClr val="bg1"/>
                </a:solidFill>
                <a:latin typeface="MS Reference Sans Serif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8036" y="65347"/>
              <a:ext cx="2176102" cy="467221"/>
            </a:xfrm>
            <a:prstGeom prst="rect">
              <a:avLst/>
            </a:prstGeom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14" name="Picture 2" descr="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53162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130904"/>
          </a:xfrm>
        </p:spPr>
        <p:txBody>
          <a:bodyPr>
            <a:normAutofit lnSpcReduction="10000"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1.1.1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在线课程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在线辅导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教师录课，上传至学习通。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学生课前预习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教师按照规定时间（课表）答疑和讨论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4.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作业辅助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1.1.2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直播课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1.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实名注册某直播平台，例如超星、钉钉、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    腾讯课堂等。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2.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安课表时间直播授课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  步</a:t>
            </a: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3.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作业辅助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1.1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现代网络教学模式探索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27626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346928"/>
          </a:xfrm>
        </p:spPr>
        <p:txBody>
          <a:bodyPr>
            <a:normAutofit fontScale="92500" lnSpcReduction="10000"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1.2.1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学习通的注册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1.2.2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建立课程和班级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1.2.3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邀请学生加入班级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1.2.4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管理学生，例如发放通知，学习资料，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    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测试，作业等等。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电脑端：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http://i.chaoxing.com</a:t>
            </a: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1.2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超星网课实现远程管理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4F722C75-9A97-427E-9E8C-EB973725A2CA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1846140" y="3573668"/>
            <a:ext cx="2232248" cy="2088232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D5AE1410-2760-49BC-BA4D-64ECCE53FA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38973" y="3573668"/>
            <a:ext cx="2135112" cy="2040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9406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3469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1.3.1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直播平台介绍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1.3.2 PPT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展示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1.3.3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如何写板书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1.3.4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白板展示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1.3.5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人员管理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1.3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超星</a:t>
            </a: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+PPT+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语音直播实践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1B727C50-8503-4588-872B-3C142671B3DE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4"/>
          <a:stretch>
            <a:fillRect/>
          </a:stretch>
        </p:blipFill>
        <p:spPr>
          <a:xfrm>
            <a:off x="3779912" y="3294593"/>
            <a:ext cx="4880610" cy="30867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8258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346928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1.4.1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录屏和编辑软件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1.4.2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录制一个视频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1.4.3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翻录网络视频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1.4.4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转码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1.4.5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剪辑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1.4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录制教学视频技术解答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183875A-302E-49A6-A318-05276F88237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4961" y="1484784"/>
            <a:ext cx="3487279" cy="57911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9FF456D8-51DC-4A20-ADF0-8B52BC229E0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14348" b="14998"/>
          <a:stretch/>
        </p:blipFill>
        <p:spPr>
          <a:xfrm>
            <a:off x="2911933" y="2952812"/>
            <a:ext cx="5833275" cy="3428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376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67544" y="3371608"/>
            <a:ext cx="8424936" cy="2937712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2.1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教学模式的选择问题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2.2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设备问题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2.3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网速问题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US" altLang="zh-CN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2.4 </a:t>
            </a:r>
            <a:r>
              <a:rPr lang="zh-CN" altLang="en-US" sz="2800" dirty="0">
                <a:solidFill>
                  <a:schemeClr val="tx1"/>
                </a:solidFill>
                <a:latin typeface="宋体" pitchFamily="2" charset="-122"/>
                <a:ea typeface="宋体" pitchFamily="2" charset="-122"/>
              </a:rPr>
              <a:t>不可预见的技术难题</a:t>
            </a:r>
            <a:endParaRPr lang="en-US" altLang="zh-CN" sz="2800" dirty="0">
              <a:solidFill>
                <a:schemeClr val="tx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3" y="1556792"/>
            <a:ext cx="8712968" cy="1152128"/>
          </a:xfrm>
        </p:spPr>
        <p:txBody>
          <a:bodyPr/>
          <a:lstStyle/>
          <a:p>
            <a:pPr marL="182880" indent="0" algn="ctr">
              <a:buNone/>
            </a:pPr>
            <a:r>
              <a:rPr lang="zh-CN" altLang="en-US" dirty="0"/>
              <a:t>二、存在的问题及解决方案</a:t>
            </a:r>
          </a:p>
        </p:txBody>
      </p:sp>
      <p:grpSp>
        <p:nvGrpSpPr>
          <p:cNvPr id="26" name="组合 25"/>
          <p:cNvGrpSpPr/>
          <p:nvPr/>
        </p:nvGrpSpPr>
        <p:grpSpPr>
          <a:xfrm>
            <a:off x="3419872" y="2274"/>
            <a:ext cx="5734204" cy="812658"/>
            <a:chOff x="3419872" y="2274"/>
            <a:chExt cx="5734204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3419872" y="2274"/>
              <a:ext cx="5734204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1" name="文本框 27">
              <a:extLst>
                <a:ext uri="{FF2B5EF4-FFF2-40B4-BE49-F238E27FC236}">
                  <a16:creationId xmlns:a16="http://schemas.microsoft.com/office/drawing/2014/main" id="{538B9DDD-4BE6-4AAD-9886-C53D2BCB37D1}"/>
                </a:ext>
              </a:extLst>
            </p:cNvPr>
            <p:cNvSpPr txBox="1"/>
            <p:nvPr/>
          </p:nvSpPr>
          <p:spPr>
            <a:xfrm>
              <a:off x="3642847" y="520846"/>
              <a:ext cx="2478256" cy="2677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 spc="-110">
                  <a:solidFill>
                    <a:schemeClr val="bg1">
                      <a:alpha val="81000"/>
                    </a:schemeClr>
                  </a:solidFill>
                  <a:latin typeface="NanLiHei_Eurostile" panose="02010600030101010101" pitchFamily="2" charset="-122"/>
                  <a:ea typeface="NanLiHei_Eurostile" panose="02010600030101010101" pitchFamily="2" charset="-122"/>
                </a:defRPr>
              </a:lvl1pPr>
            </a:lstStyle>
            <a:p>
              <a:pPr algn="ctr">
                <a:lnSpc>
                  <a:spcPct val="114000"/>
                </a:lnSpc>
              </a:pPr>
              <a:r>
                <a:rPr lang="en-US" altLang="zh-CN" sz="1000" b="0" dirty="0">
                  <a:solidFill>
                    <a:schemeClr val="bg1"/>
                  </a:solidFill>
                  <a:latin typeface="MS Reference Sans Serif" pitchFamily="34" charset="0"/>
                  <a:ea typeface="Arial Unicode MS" pitchFamily="34" charset="-122"/>
                  <a:cs typeface="Arial Unicode MS" pitchFamily="34" charset="-122"/>
                </a:rPr>
                <a:t>Changchun University of Technology</a:t>
              </a:r>
              <a:endParaRPr lang="zh-CN" altLang="en-US" sz="1000" b="0" dirty="0">
                <a:solidFill>
                  <a:schemeClr val="bg1"/>
                </a:solidFill>
                <a:latin typeface="MS Reference Sans Serif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88036" y="65347"/>
              <a:ext cx="2176102" cy="467221"/>
            </a:xfrm>
            <a:prstGeom prst="rect">
              <a:avLst/>
            </a:prstGeom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14" name="Picture 2" descr="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61064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1309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2.1.1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在线课程</a:t>
            </a: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+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在线辅导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适合本科教学和管理，推荐超星平台。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2.1.2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直播课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dirty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适合本科、研究生教学，需要结合管理软件。建议教师掌握两种或者更多直播形式，以防网络卡顿。我本人实验过超星和钉钉，个人感觉钉钉更流畅一点，超星的功能多一些。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2.1.3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视频会议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    </a:t>
            </a:r>
            <a:r>
              <a:rPr lang="zh-CN" altLang="en-US" sz="2800" dirty="0">
                <a:latin typeface="宋体" pitchFamily="2" charset="-122"/>
                <a:ea typeface="宋体" pitchFamily="2" charset="-122"/>
              </a:rPr>
              <a:t>适合研究生讨论班教学、老师教研活动、辅导答疑等。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2.1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教学模式的选择问题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69413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>
          <a:xfrm>
            <a:off x="683568" y="1034400"/>
            <a:ext cx="7681074" cy="5130904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2.2.1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手机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2.2.2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电脑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2.2.3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摄像头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2.2.4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三脚架</a:t>
            </a:r>
            <a:endParaRPr lang="en-US" altLang="zh-CN" sz="2800" b="1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r>
              <a:rPr lang="en-US" altLang="zh-CN" sz="2800" b="1" dirty="0">
                <a:latin typeface="宋体" pitchFamily="2" charset="-122"/>
                <a:ea typeface="宋体" pitchFamily="2" charset="-122"/>
              </a:rPr>
              <a:t>2.2.5 </a:t>
            </a:r>
            <a:r>
              <a:rPr lang="zh-CN" altLang="en-US" sz="2800" b="1" dirty="0">
                <a:latin typeface="宋体" pitchFamily="2" charset="-122"/>
                <a:ea typeface="宋体" pitchFamily="2" charset="-122"/>
              </a:rPr>
              <a:t>普通白板</a:t>
            </a: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  <a:p>
            <a:pPr marL="45720" indent="0">
              <a:buNone/>
            </a:pPr>
            <a:endParaRPr lang="en-US" altLang="zh-CN" sz="2800" dirty="0"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文本框 20">
            <a:extLst>
              <a:ext uri="{FF2B5EF4-FFF2-40B4-BE49-F238E27FC236}">
                <a16:creationId xmlns:a16="http://schemas.microsoft.com/office/drawing/2014/main" id="{0253DD57-D148-4D33-83A1-29FBA0E47A0A}"/>
              </a:ext>
            </a:extLst>
          </p:cNvPr>
          <p:cNvSpPr txBox="1"/>
          <p:nvPr/>
        </p:nvSpPr>
        <p:spPr>
          <a:xfrm>
            <a:off x="1115616" y="266857"/>
            <a:ext cx="6974232" cy="54553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lvl="0">
              <a:lnSpc>
                <a:spcPct val="114000"/>
              </a:lnSpc>
              <a:defRPr/>
            </a:pPr>
            <a:r>
              <a:rPr lang="en-US" altLang="zh-CN" sz="2800" b="1" dirty="0">
                <a:solidFill>
                  <a:srgbClr val="152E52"/>
                </a:solidFill>
                <a:latin typeface="Arial"/>
                <a:ea typeface="微软雅黑"/>
              </a:rPr>
              <a:t>2.2 </a:t>
            </a:r>
            <a:r>
              <a:rPr lang="zh-CN" altLang="en-US" sz="2800" b="1" dirty="0">
                <a:solidFill>
                  <a:srgbClr val="152E52"/>
                </a:solidFill>
                <a:latin typeface="Arial"/>
                <a:ea typeface="微软雅黑"/>
              </a:rPr>
              <a:t>设备问题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5652120" y="2274"/>
            <a:ext cx="3501956" cy="812658"/>
            <a:chOff x="5652120" y="2274"/>
            <a:chExt cx="3501956" cy="812658"/>
          </a:xfrm>
        </p:grpSpPr>
        <p:sp>
          <p:nvSpPr>
            <p:cNvPr id="9" name="任意多边形 51">
              <a:extLst>
                <a:ext uri="{FF2B5EF4-FFF2-40B4-BE49-F238E27FC236}">
                  <a16:creationId xmlns:a16="http://schemas.microsoft.com/office/drawing/2014/main" id="{43EEDBA4-E0F8-49E6-B643-14F3ADA871C6}"/>
                </a:ext>
              </a:extLst>
            </p:cNvPr>
            <p:cNvSpPr/>
            <p:nvPr/>
          </p:nvSpPr>
          <p:spPr>
            <a:xfrm flipH="1">
              <a:off x="5652120" y="2274"/>
              <a:ext cx="3501956" cy="812658"/>
            </a:xfrm>
            <a:custGeom>
              <a:avLst/>
              <a:gdLst>
                <a:gd name="connsiteX0" fmla="*/ 6092680 w 6092680"/>
                <a:gd name="connsiteY0" fmla="*/ 0 h 978454"/>
                <a:gd name="connsiteX1" fmla="*/ 5625148 w 6092680"/>
                <a:gd name="connsiteY1" fmla="*/ 0 h 978454"/>
                <a:gd name="connsiteX2" fmla="*/ 5519545 w 6092680"/>
                <a:gd name="connsiteY2" fmla="*/ 0 h 978454"/>
                <a:gd name="connsiteX3" fmla="*/ 5052013 w 6092680"/>
                <a:gd name="connsiteY3" fmla="*/ 0 h 978454"/>
                <a:gd name="connsiteX4" fmla="*/ 1460260 w 6092680"/>
                <a:gd name="connsiteY4" fmla="*/ 0 h 978454"/>
                <a:gd name="connsiteX5" fmla="*/ 992728 w 6092680"/>
                <a:gd name="connsiteY5" fmla="*/ 0 h 978454"/>
                <a:gd name="connsiteX6" fmla="*/ 726055 w 6092680"/>
                <a:gd name="connsiteY6" fmla="*/ 0 h 978454"/>
                <a:gd name="connsiteX7" fmla="*/ 258523 w 6092680"/>
                <a:gd name="connsiteY7" fmla="*/ 0 h 978454"/>
                <a:gd name="connsiteX8" fmla="*/ 258523 w 6092680"/>
                <a:gd name="connsiteY8" fmla="*/ 1 h 978454"/>
                <a:gd name="connsiteX9" fmla="*/ 0 w 6092680"/>
                <a:gd name="connsiteY9" fmla="*/ 1 h 978454"/>
                <a:gd name="connsiteX10" fmla="*/ 0 w 6092680"/>
                <a:gd name="connsiteY10" fmla="*/ 978454 h 978454"/>
                <a:gd name="connsiteX11" fmla="*/ 467532 w 6092680"/>
                <a:gd name="connsiteY11" fmla="*/ 978454 h 978454"/>
                <a:gd name="connsiteX12" fmla="*/ 5262393 w 6092680"/>
                <a:gd name="connsiteY12" fmla="*/ 978454 h 978454"/>
                <a:gd name="connsiteX13" fmla="*/ 5729925 w 6092680"/>
                <a:gd name="connsiteY13" fmla="*/ 978454 h 9784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092680" h="978454">
                  <a:moveTo>
                    <a:pt x="6092680" y="0"/>
                  </a:moveTo>
                  <a:lnTo>
                    <a:pt x="5625148" y="0"/>
                  </a:lnTo>
                  <a:lnTo>
                    <a:pt x="5519545" y="0"/>
                  </a:lnTo>
                  <a:lnTo>
                    <a:pt x="5052013" y="0"/>
                  </a:lnTo>
                  <a:lnTo>
                    <a:pt x="1460260" y="0"/>
                  </a:lnTo>
                  <a:lnTo>
                    <a:pt x="992728" y="0"/>
                  </a:lnTo>
                  <a:lnTo>
                    <a:pt x="726055" y="0"/>
                  </a:lnTo>
                  <a:lnTo>
                    <a:pt x="258523" y="0"/>
                  </a:lnTo>
                  <a:lnTo>
                    <a:pt x="258523" y="1"/>
                  </a:lnTo>
                  <a:lnTo>
                    <a:pt x="0" y="1"/>
                  </a:lnTo>
                  <a:lnTo>
                    <a:pt x="0" y="978454"/>
                  </a:lnTo>
                  <a:lnTo>
                    <a:pt x="467532" y="978454"/>
                  </a:lnTo>
                  <a:lnTo>
                    <a:pt x="5262393" y="978454"/>
                  </a:lnTo>
                  <a:lnTo>
                    <a:pt x="5729925" y="978454"/>
                  </a:lnTo>
                  <a:close/>
                </a:path>
              </a:pathLst>
            </a:custGeom>
            <a:gradFill>
              <a:gsLst>
                <a:gs pos="0">
                  <a:srgbClr val="05508F"/>
                </a:gs>
                <a:gs pos="98000">
                  <a:srgbClr val="06A4E5"/>
                </a:gs>
              </a:gsLst>
              <a:lin ang="7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64642" y="52723"/>
              <a:ext cx="695197" cy="6951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文本框 82">
              <a:extLst>
                <a:ext uri="{FF2B5EF4-FFF2-40B4-BE49-F238E27FC236}">
                  <a16:creationId xmlns:a16="http://schemas.microsoft.com/office/drawing/2014/main" id="{F74860C1-2C65-4801-8D22-E03A8C071768}"/>
                </a:ext>
              </a:extLst>
            </p:cNvPr>
            <p:cNvSpPr txBox="1"/>
            <p:nvPr/>
          </p:nvSpPr>
          <p:spPr>
            <a:xfrm flipH="1">
              <a:off x="6004534" y="103433"/>
              <a:ext cx="233910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reflection blurRad="6350" stA="31000" endPos="50000" dist="76200" dir="5400000" sy="-100000" algn="bl" rotWithShape="0"/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数学与统计学院</a:t>
              </a:r>
            </a:p>
          </p:txBody>
        </p:sp>
      </p:grpSp>
      <p:pic>
        <p:nvPicPr>
          <p:cNvPr id="20" name="Picture 2" descr="R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410"/>
            <a:ext cx="1115616" cy="864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4377457"/>
      </p:ext>
    </p:extLst>
  </p:cSld>
  <p:clrMapOvr>
    <a:masterClrMapping/>
  </p:clrMapOvr>
</p:sld>
</file>

<file path=ppt/theme/theme1.xml><?xml version="1.0" encoding="utf-8"?>
<a:theme xmlns:a="http://schemas.openxmlformats.org/drawingml/2006/main" name="气流">
  <a:themeElements>
    <a:clrScheme name="气流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气流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气流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962</TotalTime>
  <Words>542</Words>
  <Application>Microsoft Office PowerPoint</Application>
  <PresentationFormat>全屏显示(4:3)</PresentationFormat>
  <Paragraphs>97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1" baseType="lpstr">
      <vt:lpstr>宋体</vt:lpstr>
      <vt:lpstr>微软雅黑</vt:lpstr>
      <vt:lpstr>Arial</vt:lpstr>
      <vt:lpstr>Georgia</vt:lpstr>
      <vt:lpstr>MS Reference Sans Serif</vt:lpstr>
      <vt:lpstr>Times New Roman</vt:lpstr>
      <vt:lpstr>Trebuchet MS</vt:lpstr>
      <vt:lpstr>Wingdings</vt:lpstr>
      <vt:lpstr>气流</vt:lpstr>
      <vt:lpstr>新形势下的翻转课堂</vt:lpstr>
      <vt:lpstr>一、教学模式</vt:lpstr>
      <vt:lpstr>PowerPoint 演示文稿</vt:lpstr>
      <vt:lpstr>PowerPoint 演示文稿</vt:lpstr>
      <vt:lpstr>PowerPoint 演示文稿</vt:lpstr>
      <vt:lpstr>PowerPoint 演示文稿</vt:lpstr>
      <vt:lpstr>二、存在的问题及解决方案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统计建模与R软件</dc:title>
  <dc:creator>Kai</dc:creator>
  <cp:lastModifiedBy>Yang Kai</cp:lastModifiedBy>
  <cp:revision>108</cp:revision>
  <dcterms:created xsi:type="dcterms:W3CDTF">2018-08-31T10:32:59Z</dcterms:created>
  <dcterms:modified xsi:type="dcterms:W3CDTF">2020-02-19T05:53:55Z</dcterms:modified>
</cp:coreProperties>
</file>